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8" r:id="rId4"/>
    <p:sldId id="274" r:id="rId5"/>
    <p:sldId id="29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88" r:id="rId20"/>
    <p:sldId id="294" r:id="rId21"/>
    <p:sldId id="293" r:id="rId22"/>
    <p:sldId id="290" r:id="rId23"/>
    <p:sldId id="291" r:id="rId24"/>
    <p:sldId id="295" r:id="rId25"/>
    <p:sldId id="292" r:id="rId26"/>
    <p:sldId id="296" r:id="rId2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>
        <p:scale>
          <a:sx n="66" d="100"/>
          <a:sy n="66" d="100"/>
        </p:scale>
        <p:origin x="-1056" y="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9C3D-F67B-4442-8497-0CC1F89764CB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D5CD-1FE0-429B-B77F-2F375FBC6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1E96-9EF4-4944-AC4E-E192D6A5D90D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D9AB-E059-4217-8B5C-F3C99213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A03E-B165-4609-ABF9-460FFBBEE39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BB9B-E502-4ACF-B121-88CCDA42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D235-2132-4D32-B6BC-98A3DFBD0DF2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C814-C24D-4377-B520-1A0480A55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F799-050B-451E-93CC-4BCA643C649E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FE8B-6210-4D34-B313-7021A78B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2EEB-253B-4CF8-A52A-DA84350DABF2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B613-A01C-4267-B41F-E3E93FB20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274-658E-4A6C-8515-752F99D1E1A2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4196-2181-44F8-9500-4CF8F5BB5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D93-5BBB-45A5-A9B0-F7D91C286280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76A9-02EE-479B-8E87-4CA92EC4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E7C0-14AF-4EA1-AC01-C612A527B8B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235F-C6BE-4F68-A3D1-1A79B709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C74A-D530-47F6-A78E-533986AF1B8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CF4E-F29A-40FF-B01C-496FC1198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01C2-ABBA-4FBB-8033-FA3AA81B46DA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FF1C-280D-417E-88E4-32B2300D6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64EF-8594-4C44-95ED-0D382BA00DBB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469B-4821-4498-A8F1-11BE439A8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B7A-495D-49D9-849E-3B21C1A8AA08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C117-125E-4C03-B2BA-5A1E9767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C93C-E359-41FA-A695-4B27AC575A9C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5BD6-D9C7-4B23-B909-42619FE6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C1EB-C683-46D9-975B-0278475115DE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241D-5D84-46FF-B550-F9497D454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1B67-E620-4F6B-98AD-C259444AE7D6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B114-A97F-4FC6-9311-8328CC13A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2373-332A-4CF3-ACB2-FC0F7C9552A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66AB-160E-427D-B5B8-94A6D20E4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C475-B818-4802-8F5A-DBC2E0516CF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E6DC-5AF0-4E50-98F4-76F8CBB5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FAD8-0D76-41F1-97D2-9E6DE0CC3B91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1E86-564A-4451-9657-F588F1AC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246-3BD8-4336-A020-F94EB366373C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B1A0-0368-4FC1-A8F2-F8A5C2ECE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8B5-4138-46EA-92BA-4BFA2B341AC6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F11B-4705-4B5A-9C9E-252DC9FA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FEE0-D92A-47F1-9806-FBAECD312C89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87C1-458C-4162-A809-CFC6B7153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148F9-A9D1-4200-B32A-296ED941ADA8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F3022-8309-438A-9B9C-D99F4E7FD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1FDB01-8294-4229-A68B-68E8EBD09C09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03CEF2F-A6DA-4E68-9ED0-11F9858C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http://www.2fons.ru/pic/201405/1680x1050/2fons.ru-1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ПРОТОПОПІВСЬКА ЗШ </a:t>
            </a:r>
            <a:b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І-ІІІ СТУПЕНІВ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>
            <a:lum contrast="-40000"/>
          </a:blip>
          <a:srcRect/>
          <a:stretch>
            <a:fillRect/>
          </a:stretch>
        </p:blipFill>
        <p:spPr>
          <a:xfrm>
            <a:off x="-323850" y="2908300"/>
            <a:ext cx="6188075" cy="6242050"/>
          </a:xfrm>
        </p:spPr>
      </p:pic>
      <p:sp>
        <p:nvSpPr>
          <p:cNvPr id="6" name="Прямоугольник 5"/>
          <p:cNvSpPr/>
          <p:nvPr/>
        </p:nvSpPr>
        <p:spPr>
          <a:xfrm>
            <a:off x="1340768" y="7740352"/>
            <a:ext cx="25891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2016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рік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70183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0"/>
            <a:ext cx="61722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ДЕВІЗИ ЗАГОНІВ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214313" y="2714625"/>
            <a:ext cx="24590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JOY is super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JOY is cool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JOY is great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In summer, 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at school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000375" y="2214563"/>
            <a:ext cx="3643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New friends to meet,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New joys to greet,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New things to see, 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Camp life  for you</a:t>
            </a:r>
          </a:p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Camp life for me!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42" y="1785918"/>
            <a:ext cx="155738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JOY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76" y="1285852"/>
            <a:ext cx="1643074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RAYS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знайомств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The Day of Acquaintance</a:t>
            </a:r>
            <a:endParaRPr lang="ru-RU" sz="3600" smtClean="0">
              <a:solidFill>
                <a:srgbClr val="C00000"/>
              </a:solidFill>
            </a:endParaRPr>
          </a:p>
        </p:txBody>
      </p:sp>
      <p:pic>
        <p:nvPicPr>
          <p:cNvPr id="35843" name="Picture 2" descr="D:\Инна\ФОТО\фото школа\фото 2015-2016\табыр\FotorCreated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85750" y="3786188"/>
            <a:ext cx="62150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268288" y="2286000"/>
            <a:ext cx="65897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Monotype Corsiva" pitchFamily="66" charset="0"/>
              </a:rPr>
              <a:t>The feast of the opening of the camp session. Gala-concert "School's got talent".</a:t>
            </a: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 здорового способу життя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uk-UA" sz="3600" b="1" smtClean="0">
                <a:solidFill>
                  <a:srgbClr val="C00000"/>
                </a:solidFill>
              </a:rPr>
              <a:t>«</a:t>
            </a: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Day healthy lifestyle</a:t>
            </a:r>
            <a:r>
              <a:rPr lang="uk-UA" sz="3600" b="1" smtClean="0">
                <a:solidFill>
                  <a:srgbClr val="C00000"/>
                </a:solidFill>
              </a:rPr>
              <a:t>»</a:t>
            </a:r>
            <a:endParaRPr lang="ru-RU" sz="3600" smtClean="0">
              <a:solidFill>
                <a:srgbClr val="C00000"/>
              </a:solidFill>
            </a:endParaRPr>
          </a:p>
        </p:txBody>
      </p:sp>
      <p:pic>
        <p:nvPicPr>
          <p:cNvPr id="36867" name="Picture 2" descr="D:\Инна\ФОТО\фото школа\фото 2015-2016\табыр\Новая папка\FotorCreated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00063" y="3714750"/>
            <a:ext cx="5983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785813" y="1857375"/>
            <a:ext cx="5197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3200" b="1">
              <a:latin typeface="Monotype Corsiva" pitchFamily="66" charset="0"/>
            </a:endParaRPr>
          </a:p>
          <a:p>
            <a:pPr algn="ctr"/>
            <a:r>
              <a:rPr lang="en-US" sz="3200" b="1">
                <a:latin typeface="Monotype Corsiva" pitchFamily="66" charset="0"/>
              </a:rPr>
              <a:t>Racing relay</a:t>
            </a:r>
            <a:r>
              <a:rPr lang="uk-UA" sz="3200" b="1">
                <a:latin typeface="Monotype Corsiva" pitchFamily="66" charset="0"/>
              </a:rPr>
              <a:t>/ </a:t>
            </a:r>
            <a:r>
              <a:rPr lang="en-US" sz="3200" b="1">
                <a:latin typeface="Monotype Corsiva" pitchFamily="66" charset="0"/>
              </a:rPr>
              <a:t>Recreational sports</a:t>
            </a:r>
            <a:endParaRPr lang="ru-RU" sz="3200" b="1">
              <a:latin typeface="Monotype Corsiva" pitchFamily="66" charset="0"/>
            </a:endParaRPr>
          </a:p>
        </p:txBody>
      </p:sp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1071563" y="5500688"/>
            <a:ext cx="5291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We stand for healthy lifestyle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! 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446213" y="762000"/>
            <a:ext cx="412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latin typeface="Calibri" pitchFamily="34" charset="0"/>
              </a:rPr>
              <a:t>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357188" y="1571625"/>
            <a:ext cx="5894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Monotype Corsiva" pitchFamily="66" charset="0"/>
              </a:rPr>
              <a:t>Create picture books that can </a:t>
            </a:r>
            <a:endParaRPr lang="uk-UA" sz="2400" b="1">
              <a:latin typeface="Monotype Corsiva" pitchFamily="66" charset="0"/>
            </a:endParaRPr>
          </a:p>
          <a:p>
            <a:pPr algn="ctr"/>
            <a:r>
              <a:rPr lang="en-US" sz="2400" b="1">
                <a:latin typeface="Monotype Corsiva" pitchFamily="66" charset="0"/>
              </a:rPr>
              <a:t>be signed by other campers  </a:t>
            </a:r>
            <a:endParaRPr lang="ru-RU" sz="2400" b="1">
              <a:latin typeface="Monotype Corsiva" pitchFamily="66" charset="0"/>
            </a:endParaRPr>
          </a:p>
          <a:p>
            <a:pPr algn="ctr"/>
            <a:r>
              <a:rPr lang="en-US" sz="2400" b="1">
                <a:latin typeface="Monotype Corsiva" pitchFamily="66" charset="0"/>
              </a:rPr>
              <a:t>“I draw a friend”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571625" y="357188"/>
            <a:ext cx="371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День</a:t>
            </a:r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друзів</a:t>
            </a:r>
            <a:endParaRPr lang="ru-RU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Friendship Day</a:t>
            </a:r>
            <a:endParaRPr lang="uk-UA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7893" name="Picture 3" descr="D:\Инна\ФОТО\фото школа\фото 2015-2016\табыр\день друзы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62690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природи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Day of nature</a:t>
            </a:r>
            <a:endParaRPr lang="ru-RU" sz="3600" smtClean="0">
              <a:solidFill>
                <a:srgbClr val="C00000"/>
              </a:solidFill>
            </a:endParaRPr>
          </a:p>
        </p:txBody>
      </p:sp>
      <p:pic>
        <p:nvPicPr>
          <p:cNvPr id="38915" name="Picture 2" descr="D:\Инна\ФОТО\фото школа\фото 2015-2016\табыр\день природи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88" y="3214688"/>
            <a:ext cx="62150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1643063" y="1857375"/>
            <a:ext cx="277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Monotype Corsiva" pitchFamily="66" charset="0"/>
              </a:rPr>
              <a:t>Quiz</a:t>
            </a:r>
            <a:r>
              <a:rPr lang="uk-UA" sz="3200" b="1">
                <a:latin typeface="Monotype Corsiva" pitchFamily="66" charset="0"/>
              </a:rPr>
              <a:t>     “</a:t>
            </a:r>
            <a:r>
              <a:rPr lang="en-US" sz="3200" b="1">
                <a:latin typeface="Monotype Corsiva" pitchFamily="66" charset="0"/>
              </a:rPr>
              <a:t>Nature</a:t>
            </a:r>
            <a:r>
              <a:rPr lang="uk-UA" sz="3200" b="1">
                <a:latin typeface="Monotype Corsiva" pitchFamily="66" charset="0"/>
              </a:rPr>
              <a:t>” </a:t>
            </a: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англійської мови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English language day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571500" y="1643063"/>
            <a:ext cx="5454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>
                <a:latin typeface="Monotype Corsiva" pitchFamily="66" charset="0"/>
              </a:rPr>
              <a:t>“</a:t>
            </a:r>
            <a:r>
              <a:rPr lang="en-US" sz="2400" b="1">
                <a:latin typeface="Monotype Corsiva" pitchFamily="66" charset="0"/>
              </a:rPr>
              <a:t>Who knows English better</a:t>
            </a:r>
            <a:r>
              <a:rPr lang="uk-UA" sz="2400" b="1">
                <a:latin typeface="Monotype Corsiva" pitchFamily="66" charset="0"/>
              </a:rPr>
              <a:t>?”/</a:t>
            </a:r>
            <a:r>
              <a:rPr lang="en-US" sz="2400" b="1">
                <a:latin typeface="Monotype Corsiva" pitchFamily="66" charset="0"/>
              </a:rPr>
              <a:t>Making</a:t>
            </a:r>
            <a:r>
              <a:rPr lang="uk-UA" sz="2400" b="1">
                <a:latin typeface="Monotype Corsiva" pitchFamily="66" charset="0"/>
              </a:rPr>
              <a:t> booklets“</a:t>
            </a:r>
          </a:p>
          <a:p>
            <a:pPr algn="ctr"/>
            <a:r>
              <a:rPr lang="uk-UA" sz="2400" b="1">
                <a:latin typeface="Monotype Corsiva" pitchFamily="66" charset="0"/>
              </a:rPr>
              <a:t> </a:t>
            </a:r>
            <a:r>
              <a:rPr lang="en-US" sz="2400" b="1">
                <a:latin typeface="Monotype Corsiva" pitchFamily="66" charset="0"/>
              </a:rPr>
              <a:t>My first ABC</a:t>
            </a:r>
            <a:r>
              <a:rPr lang="uk-UA" sz="2400" b="1">
                <a:latin typeface="Monotype Corsiva" pitchFamily="66" charset="0"/>
              </a:rPr>
              <a:t>-</a:t>
            </a:r>
            <a:r>
              <a:rPr lang="en-US" sz="2400" b="1">
                <a:latin typeface="Monotype Corsiva" pitchFamily="66" charset="0"/>
              </a:rPr>
              <a:t>book</a:t>
            </a:r>
            <a:r>
              <a:rPr lang="uk-UA" sz="2400" b="1">
                <a:latin typeface="Monotype Corsiva" pitchFamily="66" charset="0"/>
              </a:rPr>
              <a:t>.”/</a:t>
            </a:r>
          </a:p>
          <a:p>
            <a:pPr algn="ctr"/>
            <a:r>
              <a:rPr lang="en-US" sz="2400" b="1">
                <a:latin typeface="Monotype Corsiva" pitchFamily="66" charset="0"/>
              </a:rPr>
              <a:t>Karaoke</a:t>
            </a:r>
            <a:r>
              <a:rPr lang="uk-UA" sz="2400" b="1">
                <a:latin typeface="Monotype Corsiva" pitchFamily="66" charset="0"/>
              </a:rPr>
              <a:t>  “</a:t>
            </a:r>
            <a:r>
              <a:rPr lang="en-US" sz="2400" b="1">
                <a:latin typeface="Monotype Corsiva" pitchFamily="66" charset="0"/>
              </a:rPr>
              <a:t>Singing English songs together.”</a:t>
            </a:r>
            <a:endParaRPr lang="ru-RU" sz="2400" b="1">
              <a:latin typeface="Monotype Corsiva" pitchFamily="66" charset="0"/>
            </a:endParaRPr>
          </a:p>
        </p:txBody>
      </p:sp>
      <p:pic>
        <p:nvPicPr>
          <p:cNvPr id="39940" name="Picture 2" descr="D:\Инна\ФОТО\фото школа\фото 2015-2016\табыр\ДЕНЬ АНГЛЫЙСЬКОЪ МОВИ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2875" y="3714750"/>
            <a:ext cx="6500813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учнівських поробок</a:t>
            </a:r>
            <a:br>
              <a:rPr lang="uk-UA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Handmade models Day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285750" y="2000250"/>
            <a:ext cx="637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Monotype Corsiva" pitchFamily="66" charset="0"/>
              </a:rPr>
              <a:t>Fun quiz</a:t>
            </a:r>
            <a:r>
              <a:rPr lang="uk-UA" sz="2400" b="1">
                <a:latin typeface="Monotype Corsiva" pitchFamily="66" charset="0"/>
              </a:rPr>
              <a:t> “</a:t>
            </a:r>
            <a:r>
              <a:rPr lang="en-US" sz="2400" b="1">
                <a:latin typeface="Monotype Corsiva" pitchFamily="66" charset="0"/>
              </a:rPr>
              <a:t>Welcome to the Toyland</a:t>
            </a:r>
            <a:r>
              <a:rPr lang="uk-UA" sz="2400" b="1">
                <a:latin typeface="Monotype Corsiva" pitchFamily="66" charset="0"/>
              </a:rPr>
              <a:t>”/</a:t>
            </a:r>
            <a:r>
              <a:rPr lang="en-US" sz="2400" b="1">
                <a:latin typeface="Monotype Corsiva" pitchFamily="66" charset="0"/>
              </a:rPr>
              <a:t>ART WORKSHOP</a:t>
            </a:r>
            <a:r>
              <a:rPr lang="uk-UA" sz="2400" b="1">
                <a:latin typeface="Monotype Corsiva" pitchFamily="66" charset="0"/>
              </a:rPr>
              <a:t>/ </a:t>
            </a:r>
          </a:p>
          <a:p>
            <a:pPr algn="ctr"/>
            <a:r>
              <a:rPr lang="en-US" sz="2400" b="1">
                <a:latin typeface="Monotype Corsiva" pitchFamily="66" charset="0"/>
              </a:rPr>
              <a:t>PAINT MY FACE</a:t>
            </a:r>
            <a:r>
              <a:rPr lang="uk-UA" sz="2400" b="1">
                <a:latin typeface="Monotype Corsiva" pitchFamily="66" charset="0"/>
              </a:rPr>
              <a:t> </a:t>
            </a:r>
            <a:endParaRPr lang="ru-RU" sz="2400" b="1">
              <a:latin typeface="Monotype Corsiva" pitchFamily="66" charset="0"/>
            </a:endParaRPr>
          </a:p>
        </p:txBody>
      </p:sp>
      <p:pic>
        <p:nvPicPr>
          <p:cNvPr id="40964" name="Picture 2" descr="D:\Инна\ФОТО\фото школа\фото 2015-2016\табыр\ДЕНЬ ВИНАЪХЫДНИКА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313" y="3643313"/>
            <a:ext cx="6429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285875" y="285750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День</a:t>
            </a:r>
            <a:r>
              <a:rPr lang="uk-UA" sz="28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uk-UA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а</a:t>
            </a:r>
            <a:r>
              <a:rPr lang="en-US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нглійсько</a:t>
            </a:r>
            <a:r>
              <a:rPr lang="uk-UA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ї</a:t>
            </a:r>
            <a:r>
              <a:rPr lang="uk-UA" sz="28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літератури</a:t>
            </a:r>
            <a:r>
              <a:rPr lang="uk-UA" sz="2800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/>
            </a:r>
            <a:br>
              <a:rPr lang="uk-UA" sz="2800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</a:br>
            <a:r>
              <a:rPr lang="uk-UA" sz="28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English  Literature  Day</a:t>
            </a:r>
            <a:endParaRPr lang="uk-UA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714375" y="2143125"/>
            <a:ext cx="568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Monotype Corsiva" pitchFamily="66" charset="0"/>
              </a:rPr>
              <a:t>Staging plays and fairy-tales“The Turnip”</a:t>
            </a:r>
            <a:endParaRPr lang="ru-RU" sz="2800" b="1">
              <a:latin typeface="Monotype Corsiva" pitchFamily="66" charset="0"/>
            </a:endParaRPr>
          </a:p>
        </p:txBody>
      </p:sp>
      <p:pic>
        <p:nvPicPr>
          <p:cNvPr id="41988" name="Picture 2" descr="D:\Инна\ФОТО\фото школа\фото 2015-2016\табыр\день англ літератури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313" y="3357563"/>
            <a:ext cx="6357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3"/>
          <p:cNvSpPr>
            <a:spLocks noGrp="1"/>
          </p:cNvSpPr>
          <p:nvPr>
            <p:ph type="title"/>
          </p:nvPr>
        </p:nvSpPr>
        <p:spPr>
          <a:xfrm>
            <a:off x="374650" y="0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День захисту тварин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Animal protection day</a:t>
            </a:r>
            <a:endParaRPr lang="ru-RU" sz="3600" smtClean="0">
              <a:solidFill>
                <a:srgbClr val="C00000"/>
              </a:solidFill>
            </a:endParaRPr>
          </a:p>
        </p:txBody>
      </p:sp>
      <p:pic>
        <p:nvPicPr>
          <p:cNvPr id="43011" name="Picture 3" descr="D:\Инна\ФОТО\фото школа\фото 2015-2016\табыр\день захисту твар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0"/>
            <a:ext cx="616108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6"/>
          <p:cNvSpPr>
            <a:spLocks noChangeArrowheads="1"/>
          </p:cNvSpPr>
          <p:nvPr/>
        </p:nvSpPr>
        <p:spPr bwMode="auto">
          <a:xfrm>
            <a:off x="428625" y="1428750"/>
            <a:ext cx="427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Exhibition of works "I love animals" /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43013" name="Прямоугольник 7"/>
          <p:cNvSpPr>
            <a:spLocks noChangeArrowheads="1"/>
          </p:cNvSpPr>
          <p:nvPr/>
        </p:nvSpPr>
        <p:spPr bwMode="auto">
          <a:xfrm>
            <a:off x="714375" y="2000250"/>
            <a:ext cx="335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Competition</a:t>
            </a:r>
            <a:r>
              <a:rPr lang="uk-UA" sz="2400" b="1">
                <a:latin typeface="Calibri" pitchFamily="34" charset="0"/>
              </a:rPr>
              <a:t> </a:t>
            </a:r>
            <a:r>
              <a:rPr lang="uk-UA" sz="2400" b="1">
                <a:latin typeface="Monotype Corsiva" pitchFamily="66" charset="0"/>
              </a:rPr>
              <a:t>"Living pictures"</a:t>
            </a:r>
            <a:endParaRPr lang="ru-RU" sz="24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42875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День</a:t>
            </a:r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творчості</a:t>
            </a:r>
            <a:endParaRPr lang="ru-RU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«We have fun»</a:t>
            </a:r>
            <a:endParaRPr lang="uk-UA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4035" name="Прямоугольник 5"/>
          <p:cNvSpPr>
            <a:spLocks noChangeArrowheads="1"/>
          </p:cNvSpPr>
          <p:nvPr/>
        </p:nvSpPr>
        <p:spPr bwMode="auto">
          <a:xfrm>
            <a:off x="0" y="1428750"/>
            <a:ext cx="4802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Monotype Corsiva" pitchFamily="66" charset="0"/>
              </a:rPr>
              <a:t>Tie dye shirts</a:t>
            </a:r>
            <a:r>
              <a:rPr lang="uk-UA" sz="2400" b="1">
                <a:latin typeface="Monotype Corsiva" pitchFamily="66" charset="0"/>
              </a:rPr>
              <a:t>. </a:t>
            </a:r>
            <a:r>
              <a:rPr lang="en-US" sz="2400" b="1">
                <a:latin typeface="Monotype Corsiva" pitchFamily="66" charset="0"/>
              </a:rPr>
              <a:t>F</a:t>
            </a:r>
            <a:r>
              <a:rPr lang="uk-UA" sz="2400" b="1">
                <a:latin typeface="Monotype Corsiva" pitchFamily="66" charset="0"/>
              </a:rPr>
              <a:t>riendship beaded bracelets.</a:t>
            </a:r>
            <a:br>
              <a:rPr lang="uk-UA" sz="2400" b="1">
                <a:latin typeface="Monotype Corsiva" pitchFamily="66" charset="0"/>
              </a:rPr>
            </a:br>
            <a:endParaRPr lang="ru-RU" sz="2400" b="1">
              <a:latin typeface="Monotype Corsiva" pitchFamily="66" charset="0"/>
            </a:endParaRPr>
          </a:p>
        </p:txBody>
      </p:sp>
      <p:sp>
        <p:nvSpPr>
          <p:cNvPr id="44036" name="Прямоугольник 6"/>
          <p:cNvSpPr>
            <a:spLocks noChangeArrowheads="1"/>
          </p:cNvSpPr>
          <p:nvPr/>
        </p:nvSpPr>
        <p:spPr bwMode="auto">
          <a:xfrm>
            <a:off x="214313" y="2000250"/>
            <a:ext cx="3971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/</a:t>
            </a:r>
            <a:r>
              <a:rPr lang="en-US" sz="2400" b="1">
                <a:latin typeface="Monotype Corsiva" pitchFamily="66" charset="0"/>
              </a:rPr>
              <a:t>Learning songs in English</a:t>
            </a:r>
            <a:r>
              <a:rPr lang="en-US">
                <a:latin typeface="Calibri" pitchFamily="34" charset="0"/>
              </a:rPr>
              <a:t>.</a:t>
            </a:r>
            <a:r>
              <a:rPr lang="uk-UA">
                <a:latin typeface="Calibri" pitchFamily="34" charset="0"/>
              </a:rPr>
              <a:t>/</a:t>
            </a:r>
          </a:p>
          <a:p>
            <a:r>
              <a:rPr lang="en-US" sz="2400" b="1">
                <a:latin typeface="Monotype Corsiva" pitchFamily="66" charset="0"/>
              </a:rPr>
              <a:t>Competition for the best performer.</a:t>
            </a:r>
            <a:endParaRPr lang="ru-RU" sz="2400" b="1">
              <a:latin typeface="Monotype Corsiva" pitchFamily="66" charset="0"/>
            </a:endParaRPr>
          </a:p>
        </p:txBody>
      </p:sp>
      <p:pic>
        <p:nvPicPr>
          <p:cNvPr id="44037" name="Picture 2" descr="H:\табір фото\ДЕНЬ ТВОРЧОСТ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6375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http://www.2fons.ru/pic/201405/1680x1050/2fons.ru-1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820" t="12729" r="-932" b="9081"/>
          <a:stretch>
            <a:fillRect/>
          </a:stretch>
        </p:blipFill>
        <p:spPr bwMode="auto">
          <a:xfrm>
            <a:off x="188640" y="3059832"/>
            <a:ext cx="647163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6672" y="899592"/>
            <a:ext cx="5607883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«HELLO</a:t>
            </a:r>
            <a:r>
              <a:rPr lang="uk-UA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SUMMER! HELLO</a:t>
            </a:r>
            <a:r>
              <a:rPr lang="uk-UA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</a:t>
            </a: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MP!»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6172200" cy="1524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День поезії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Poetry Day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14313" y="1357313"/>
            <a:ext cx="5935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Monotype Corsiva" pitchFamily="66" charset="0"/>
              </a:rPr>
              <a:t>Reading poems in English</a:t>
            </a:r>
            <a:r>
              <a:rPr lang="uk-UA" sz="2400" b="1">
                <a:latin typeface="Monotype Corsiva" pitchFamily="66" charset="0"/>
              </a:rPr>
              <a:t>./ </a:t>
            </a:r>
          </a:p>
          <a:p>
            <a:pPr algn="ctr"/>
            <a:r>
              <a:rPr lang="en-US" sz="2400" b="1">
                <a:latin typeface="Monotype Corsiva" pitchFamily="66" charset="0"/>
              </a:rPr>
              <a:t>Poetic applications (make applications </a:t>
            </a:r>
            <a:endParaRPr lang="uk-UA" sz="2400" b="1">
              <a:latin typeface="Monotype Corsiva" pitchFamily="66" charset="0"/>
            </a:endParaRPr>
          </a:p>
          <a:p>
            <a:pPr algn="ctr"/>
            <a:r>
              <a:rPr lang="en-US" sz="2400" b="1">
                <a:latin typeface="Monotype Corsiva" pitchFamily="66" charset="0"/>
              </a:rPr>
              <a:t>to selected poems).</a:t>
            </a:r>
            <a:r>
              <a:rPr lang="uk-UA" sz="2400" b="1">
                <a:latin typeface="Monotype Corsiva" pitchFamily="66" charset="0"/>
              </a:rPr>
              <a:t>/</a:t>
            </a:r>
            <a:r>
              <a:rPr lang="en-US" sz="2400" b="1" i="1">
                <a:latin typeface="Monotype Corsiva" pitchFamily="66" charset="0"/>
              </a:rPr>
              <a:t>Competition miniature (mimicry).</a:t>
            </a:r>
            <a:r>
              <a:rPr lang="uk-UA" sz="2400" b="1" i="1">
                <a:latin typeface="Monotype Corsiva" pitchFamily="66" charset="0"/>
              </a:rPr>
              <a:t>/</a:t>
            </a:r>
          </a:p>
          <a:p>
            <a:pPr algn="ctr"/>
            <a:r>
              <a:rPr lang="en-US" sz="2400" b="1" i="1">
                <a:latin typeface="Monotype Corsiva" pitchFamily="66" charset="0"/>
              </a:rPr>
              <a:t>Outdoor games in the fresh air</a:t>
            </a:r>
            <a:endParaRPr lang="ru-RU" sz="2400" b="1" i="1">
              <a:latin typeface="Monotype Corsiva" pitchFamily="66" charset="0"/>
            </a:endParaRPr>
          </a:p>
        </p:txBody>
      </p:sp>
      <p:pic>
        <p:nvPicPr>
          <p:cNvPr id="45060" name="Picture 2" descr="H:\табір фото\ДЕНЬ ПОЕЗЫЪ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313" y="3571875"/>
            <a:ext cx="6429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69875" y="285750"/>
            <a:ext cx="658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День</a:t>
            </a:r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uk-UA" sz="36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подорожей</a:t>
            </a:r>
            <a:endParaRPr lang="ru-RU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uk-UA" sz="3600" b="1">
                <a:solidFill>
                  <a:srgbClr val="C00000"/>
                </a:solidFill>
                <a:latin typeface="Algerian" pitchFamily="82" charset="0"/>
                <a:ea typeface="Times New Roman" pitchFamily="18" charset="0"/>
                <a:cs typeface="Arial" charset="0"/>
              </a:rPr>
              <a:t>«Travel to United Kingdom»</a:t>
            </a:r>
            <a:endParaRPr lang="uk-UA" sz="36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6083" name="Прямоугольник 4"/>
          <p:cNvSpPr>
            <a:spLocks noChangeArrowheads="1"/>
          </p:cNvSpPr>
          <p:nvPr/>
        </p:nvSpPr>
        <p:spPr bwMode="auto">
          <a:xfrm>
            <a:off x="428625" y="1928813"/>
            <a:ext cx="492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Monotype Corsiva" pitchFamily="66" charset="0"/>
              </a:rPr>
              <a:t>The game – secret «Treasure Hunt»</a:t>
            </a:r>
            <a:r>
              <a:rPr lang="uk-UA" sz="2400" b="1" i="1">
                <a:latin typeface="Monotype Corsiva" pitchFamily="66" charset="0"/>
              </a:rPr>
              <a:t>/</a:t>
            </a:r>
            <a:endParaRPr lang="ru-RU" sz="2400" b="1" i="1">
              <a:latin typeface="Monotype Corsiva" pitchFamily="66" charset="0"/>
            </a:endParaRP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285750" y="3000375"/>
            <a:ext cx="406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Monotype Corsiva" pitchFamily="66" charset="0"/>
              </a:rPr>
              <a:t>View the video "Travel to London»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46085" name="Прямоугольник 7"/>
          <p:cNvSpPr>
            <a:spLocks noChangeArrowheads="1"/>
          </p:cNvSpPr>
          <p:nvPr/>
        </p:nvSpPr>
        <p:spPr bwMode="auto">
          <a:xfrm>
            <a:off x="285750" y="2428875"/>
            <a:ext cx="519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Music UK (presentation)</a:t>
            </a:r>
            <a:endParaRPr lang="ru-RU" sz="2400" b="1">
              <a:latin typeface="Monotype Corsiva" pitchFamily="66" charset="0"/>
            </a:endParaRPr>
          </a:p>
        </p:txBody>
      </p:sp>
      <p:sp>
        <p:nvSpPr>
          <p:cNvPr id="46086" name="Прямоугольник 8"/>
          <p:cNvSpPr>
            <a:spLocks noChangeArrowheads="1"/>
          </p:cNvSpPr>
          <p:nvPr/>
        </p:nvSpPr>
        <p:spPr bwMode="auto">
          <a:xfrm>
            <a:off x="3286125" y="235743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/ </a:t>
            </a:r>
            <a:r>
              <a:rPr lang="en-US" sz="2400" b="1">
                <a:latin typeface="Monotype Corsiva" pitchFamily="66" charset="0"/>
              </a:rPr>
              <a:t>The game "Who knows more?"</a:t>
            </a:r>
            <a:endParaRPr lang="ru-RU" sz="2400" b="1">
              <a:latin typeface="Monotype Corsiva" pitchFamily="66" charset="0"/>
            </a:endParaRPr>
          </a:p>
        </p:txBody>
      </p:sp>
      <p:pic>
        <p:nvPicPr>
          <p:cNvPr id="46087" name="Picture 2" descr="H:\табір фото\ДЕНЬ ПОДОРОЖІ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4357688"/>
            <a:ext cx="6858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74650" y="0"/>
            <a:ext cx="6172200" cy="1524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День розумника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the Day of Clever Man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357188" y="1500188"/>
            <a:ext cx="3983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Monotype Corsiva" pitchFamily="66" charset="0"/>
              </a:rPr>
              <a:t>Quiz “The most intelligent”</a:t>
            </a:r>
            <a:r>
              <a:rPr lang="uk-UA" sz="2800" b="1">
                <a:latin typeface="Monotype Corsiva" pitchFamily="66" charset="0"/>
              </a:rPr>
              <a:t>/</a:t>
            </a:r>
            <a:endParaRPr lang="ru-RU" sz="2800" b="1">
              <a:latin typeface="Monotype Corsiva" pitchFamily="66" charset="0"/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428625" y="2000250"/>
            <a:ext cx="342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Monotype Corsiva" pitchFamily="66" charset="0"/>
              </a:rPr>
              <a:t>Ecological and historical journey, the "secret corners of the native land"</a:t>
            </a:r>
            <a:endParaRPr lang="ru-RU" sz="2800" b="1">
              <a:latin typeface="Monotype Corsiva" pitchFamily="66" charset="0"/>
            </a:endParaRPr>
          </a:p>
        </p:txBody>
      </p:sp>
      <p:pic>
        <p:nvPicPr>
          <p:cNvPr id="47109" name="Picture 2" descr="H:\табір фото\ДЕНЬ РОЗУМН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143375"/>
            <a:ext cx="6429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6172200" cy="1524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День винахідника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  <a:latin typeface="Algerian" pitchFamily="82" charset="0"/>
              </a:rPr>
              <a:t>(The Day of the Inventor)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214313" y="2714625"/>
            <a:ext cx="605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‘</a:t>
            </a:r>
            <a:r>
              <a:rPr lang="en-US" sz="2800" b="1">
                <a:latin typeface="Monotype Corsiva" pitchFamily="66" charset="0"/>
              </a:rPr>
              <a:t>Alternative sources of energy</a:t>
            </a:r>
            <a:r>
              <a:rPr lang="uk-UA" sz="2800" b="1">
                <a:latin typeface="Monotype Corsiva" pitchFamily="66" charset="0"/>
              </a:rPr>
              <a:t>’/</a:t>
            </a:r>
            <a:endParaRPr lang="ru-RU" sz="2800" b="1">
              <a:latin typeface="Monotype Corsiva" pitchFamily="66" charset="0"/>
            </a:endParaRP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642938" y="3357563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Monotype Corsiva" pitchFamily="66" charset="0"/>
                <a:ea typeface="Times New Roman" pitchFamily="18" charset="0"/>
                <a:cs typeface="Arial" charset="0"/>
              </a:rPr>
              <a:t>Making posters</a:t>
            </a: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48133" name="Picture 2" descr="H:\табір фото\ДЕНЬ В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0"/>
            <a:ext cx="64293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allpapers.ae/wp-content/uploads/2014/12/Smile-Foreve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6172200" cy="1524000"/>
          </a:xfrm>
        </p:spPr>
        <p:txBody>
          <a:bodyPr/>
          <a:lstStyle/>
          <a:p>
            <a:r>
              <a:rPr lang="uk-UA" sz="3600" b="1" smtClean="0">
                <a:solidFill>
                  <a:srgbClr val="C00000"/>
                </a:solidFill>
              </a:rPr>
              <a:t>Закриття табору</a:t>
            </a:r>
            <a:r>
              <a:rPr lang="ru-RU" sz="3600" smtClean="0">
                <a:solidFill>
                  <a:srgbClr val="C00000"/>
                </a:solidFill>
              </a:rPr>
              <a:t/>
            </a:r>
            <a:br>
              <a:rPr lang="ru-RU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  <a:latin typeface="Algerian" pitchFamily="82" charset="0"/>
              </a:rPr>
              <a:t>the Day of Farewell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285750" y="2286000"/>
            <a:ext cx="5894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"</a:t>
            </a:r>
            <a:r>
              <a:rPr lang="uk-UA" sz="2400" b="1">
                <a:latin typeface="Monotype Corsiva" pitchFamily="66" charset="0"/>
              </a:rPr>
              <a:t>On the right" – </a:t>
            </a:r>
          </a:p>
          <a:p>
            <a:r>
              <a:rPr lang="uk-UA" sz="2400" b="1">
                <a:latin typeface="Monotype Corsiva" pitchFamily="66" charset="0"/>
              </a:rPr>
              <a:t>Bank feedback about </a:t>
            </a:r>
          </a:p>
          <a:p>
            <a:r>
              <a:rPr lang="uk-UA" sz="2400" b="1">
                <a:latin typeface="Monotype Corsiva" pitchFamily="66" charset="0"/>
              </a:rPr>
              <a:t>life in the camp/</a:t>
            </a:r>
            <a:endParaRPr lang="ru-RU" sz="2400" b="1">
              <a:latin typeface="Monotype Corsiva" pitchFamily="66" charset="0"/>
            </a:endParaRPr>
          </a:p>
        </p:txBody>
      </p:sp>
      <p:pic>
        <p:nvPicPr>
          <p:cNvPr id="49156" name="Picture 2" descr="H:\табір фото\день закритт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5003800"/>
            <a:ext cx="619283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фото\фото 2015-2016\табір фото\закриття\DSCN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936" y="2051720"/>
            <a:ext cx="3600400" cy="274205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9158" name="Прямоугольник 7"/>
          <p:cNvSpPr>
            <a:spLocks noChangeArrowheads="1"/>
          </p:cNvSpPr>
          <p:nvPr/>
        </p:nvSpPr>
        <p:spPr bwMode="auto">
          <a:xfrm>
            <a:off x="260350" y="3419475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Monotype Corsiva" pitchFamily="66" charset="0"/>
              </a:rPr>
              <a:t>Dance marathon “</a:t>
            </a:r>
          </a:p>
          <a:p>
            <a:r>
              <a:rPr lang="uk-UA" sz="2400" b="1">
                <a:latin typeface="Monotype Corsiva" pitchFamily="66" charset="0"/>
              </a:rPr>
              <a:t>In the rhythm </a:t>
            </a:r>
          </a:p>
          <a:p>
            <a:r>
              <a:rPr lang="uk-UA" sz="2400" b="1">
                <a:latin typeface="Monotype Corsiva" pitchFamily="66" charset="0"/>
              </a:rPr>
              <a:t>of the dance"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2fons.ru/pic/201405/1680x1050/2fons.ru-101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8" y="7858148"/>
            <a:ext cx="5747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Goodbye, Summer Camp!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80" y="285720"/>
            <a:ext cx="57329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 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Висновок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lgerian" pitchFamily="82" charset="0"/>
              </a:rPr>
              <a:t>Conclusion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320675" y="1333500"/>
            <a:ext cx="63769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У результаті проробленої роботи та виходячи із завдань, які були поставлені перед вихователями мовно - профільного табору та волонтером Алессандрією Хайнес, можна зробити висновок на основі наступного: </a:t>
            </a:r>
          </a:p>
          <a:p>
            <a:pPr>
              <a:buFontTx/>
              <a:buChar char="-"/>
            </a:pPr>
            <a:r>
              <a:rPr lang="ru-RU" sz="2400" b="1">
                <a:latin typeface="Calibri" pitchFamily="34" charset="0"/>
              </a:rPr>
              <a:t>вихованці з великим задоволення брали активну участь в заходах табору, що відзначалось на їх щоденному відвідуванні та настрої; </a:t>
            </a:r>
          </a:p>
          <a:p>
            <a:pPr>
              <a:buFontTx/>
              <a:buChar char="-"/>
            </a:pPr>
            <a:r>
              <a:rPr lang="ru-RU" sz="2400" b="1">
                <a:latin typeface="Calibri" pitchFamily="34" charset="0"/>
              </a:rPr>
              <a:t> через різні ігрові методики учні були залучені до вивчення англійської мови у різних формах діяльності: спортивних змаганнях, проектних роботах, театральних виставах тощо;</a:t>
            </a:r>
          </a:p>
          <a:p>
            <a:r>
              <a:rPr lang="ru-RU" sz="2400" b="1">
                <a:latin typeface="Calibri" pitchFamily="34" charset="0"/>
              </a:rPr>
              <a:t>- учні зацікавились вивченням англійської мови і в подальшому будуть вдосконалювати та розвивати свої знання з англійської мови.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http://www.2fons.ru/pic/201405/1680x1050/2fons.ru-1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3960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ЕМБЛЕМА ТАБОРУ 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://media.soundonsound.com/sos/oct04/images/smile01smilelogo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059" y="3357554"/>
            <a:ext cx="3696941" cy="45720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268288" y="2286000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S – Super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M- Modern 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I – Imaginary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L – Lucky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E – Energy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90" y="5705482"/>
            <a:ext cx="3000396" cy="1200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Summer time has come to 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And we are ready to </a:t>
            </a: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have fun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http://www.2fons.ru/pic/201405/1680x1050/2fons.ru-1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92150" y="2484438"/>
            <a:ext cx="39814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194050" algn="ctr"/>
              </a:tabLst>
            </a:pPr>
            <a:endParaRPr lang="uk-UA" sz="12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3194050" algn="ctr"/>
              </a:tabLst>
            </a:pPr>
            <a:endParaRPr lang="uk-UA" sz="12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Summertime(4)	</a:t>
            </a:r>
            <a:endParaRPr lang="ru-RU" sz="2000">
              <a:solidFill>
                <a:schemeClr val="bg1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Sun, sun, sun</a:t>
            </a:r>
            <a:endParaRPr lang="ru-RU" sz="2000">
              <a:solidFill>
                <a:schemeClr val="bg1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 like the sun (2) 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Sea, sea, sea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I like deep blue sea(2)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Summertime(4)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Grass, grass, grass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I like green, green grass(2)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Summertime(4)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Butterflies, butterflies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I like butterflies(2)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Summertime(6)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r>
              <a:rPr lang="en-US" sz="2000" b="1">
                <a:solidFill>
                  <a:schemeClr val="bg1"/>
                </a:solidFill>
                <a:latin typeface="Arial Black" pitchFamily="34" charset="0"/>
              </a:rPr>
              <a:t>I like summertime</a:t>
            </a:r>
            <a:endParaRPr lang="ru-RU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tabLst>
                <a:tab pos="3194050" algn="ctr"/>
              </a:tabLst>
            </a:pPr>
            <a:endParaRPr lang="ru-RU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94" y="428596"/>
            <a:ext cx="4476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ПІСНЯ ТАБОРУ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908050" y="1908175"/>
            <a:ext cx="476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en-US" sz="2400" b="1">
                <a:solidFill>
                  <a:schemeClr val="bg1"/>
                </a:solidFill>
                <a:latin typeface="Algerian" pitchFamily="82" charset="0"/>
              </a:rPr>
              <a:t>Summer Song</a:t>
            </a: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85720"/>
            <a:ext cx="61722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ДЕВІЗ ТАБОРУ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1047726"/>
            <a:ext cx="5786478" cy="6034617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Smile is shone,</a:t>
            </a:r>
            <a:endParaRPr lang="ru-RU" sz="40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smile is warm,</a:t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Smile is the source of all life!</a:t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smile shines</a:t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Three, four – warms</a:t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Our children all</a:t>
            </a:r>
            <a:b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gives children laughter!</a:t>
            </a:r>
            <a:endParaRPr lang="ru-RU" sz="40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26" y="0"/>
            <a:ext cx="61722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 РОБОТИ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77"/>
            <a:ext cx="6386514" cy="535785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Метою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табору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по-перше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бажання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учнів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спілкуватись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повсякденних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ситуаціях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англійською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мовою</a:t>
            </a: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по-друге</a:t>
            </a:r>
            <a:r>
              <a:rPr lang="ru-RU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базі навчального закладу за програмою «Молодіжний розвиток»  працює волонтер Корпусу Миру США в Україні </a:t>
            </a:r>
            <a:r>
              <a:rPr lang="uk-UA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Алессандрія</a:t>
            </a: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Хайнес</a:t>
            </a: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є носієм англійської мови,  по-третє, бажання дітей організовувати та брати участь у презентаціях, мініатюрах, конкурсах, спортивних іграх. А у вчителя англійської мови  виникла нагода    спонукати учнів до розмовної практики, розширити рамки навчального процесу, використовуючи технічні засоби навчання, що є у школі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(проектор, комп’ютерний клас, караоке). </a:t>
            </a:r>
            <a:endParaRPr lang="ru-RU" sz="2600" b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500034"/>
            <a:ext cx="6172200" cy="6034617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таборі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створена 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така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позитивна атмосфера, яка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впливала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стосунки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дітьми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загонами. 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Вихованці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можливість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самовиразитись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демонструючи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свої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фізичні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розумові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здібності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Використовуючи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впроваджуючи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технічні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засоби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повторювали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розширювали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застосовували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практиці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набуті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раніше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знання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англійської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</a:t>
            </a:r>
            <a:r>
              <a:rPr lang="uk-UA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Театралізовані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вистави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інтерактивні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інтелектуальні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ігри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обговоренням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англійською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мовою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різноманітних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порад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щодо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здорового способу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виробленню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лідерських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навичок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підвищували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зацікавленість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вихованців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надавали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їм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впевненості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рівні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своїх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знань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успішності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майбутнє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допомагали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виявити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прогалини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своєчасно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іх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відпрацювати</a:t>
            </a:r>
            <a:r>
              <a:rPr lang="ru-RU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РОБОТИ МОВНО- ПРОФІЛЬНОГО ТАБОРУ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Times New Roman" pitchFamily="18" charset="0"/>
              </a:rPr>
              <a:t>SMILE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96694" y="3905245"/>
            <a:ext cx="1982405" cy="2000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НАПРЯМКИ РОБОТИ ТАБОРУ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0"/>
            <a:endCxn id="8" idx="2"/>
          </p:cNvCxnSpPr>
          <p:nvPr/>
        </p:nvCxnSpPr>
        <p:spPr>
          <a:xfrm rot="5400000" flipH="1" flipV="1">
            <a:off x="2597150" y="3162300"/>
            <a:ext cx="13335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463800" y="1333500"/>
            <a:ext cx="1751013" cy="1238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СПОРТИВНО – МАСОВА РОБОТА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>
            <a:endCxn id="11" idx="1"/>
          </p:cNvCxnSpPr>
          <p:nvPr/>
        </p:nvCxnSpPr>
        <p:spPr>
          <a:xfrm rot="5400000" flipH="1" flipV="1">
            <a:off x="3426619" y="2753519"/>
            <a:ext cx="1666875" cy="1017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768850" y="1619250"/>
            <a:ext cx="1803400" cy="1619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ІНТЕРАКТИВНІ ЗАНЯТТЯ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>
            <a:endCxn id="14" idx="1"/>
          </p:cNvCxnSpPr>
          <p:nvPr/>
        </p:nvCxnSpPr>
        <p:spPr>
          <a:xfrm>
            <a:off x="4125913" y="4572000"/>
            <a:ext cx="91122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037138" y="3905250"/>
            <a:ext cx="1660525" cy="1619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ЗДОРОВИЙ СПОСІБ ЖИТТЯ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8288" y="2095500"/>
            <a:ext cx="1660525" cy="21907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ЗАХОДИ З АКТИВНИМ ВИКОРИСТА-ННЯМ АНГЛІЙСЬКОЇ МОВИ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>
            <a:stCxn id="4" idx="1"/>
          </p:cNvCxnSpPr>
          <p:nvPr/>
        </p:nvCxnSpPr>
        <p:spPr>
          <a:xfrm rot="16200000" flipV="1">
            <a:off x="1775619" y="3486944"/>
            <a:ext cx="865188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639888" y="5664200"/>
            <a:ext cx="95250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14313" y="5143500"/>
            <a:ext cx="1660525" cy="1619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АНГЛІЙСЬКА ЗАСОБАМИ МУЗИКИ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965575" y="5524500"/>
            <a:ext cx="695325" cy="104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660900" y="6286500"/>
            <a:ext cx="1625600" cy="1619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 ЕКСКУРСІЇ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6000" y="7215188"/>
            <a:ext cx="1660525" cy="1619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ТВОРЧА МАЙСТЕРНЯ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7" name="Прямая со стрелкой 36"/>
          <p:cNvCxnSpPr>
            <a:stCxn id="4" idx="4"/>
            <a:endCxn id="36" idx="0"/>
          </p:cNvCxnSpPr>
          <p:nvPr/>
        </p:nvCxnSpPr>
        <p:spPr>
          <a:xfrm rot="5400000">
            <a:off x="2497138" y="6524625"/>
            <a:ext cx="1309688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images.forwallpaper.com/files/images/5/5939/59397274/212420/smiles-colorful-background.jpg"/>
          <p:cNvPicPr>
            <a:picLocks noChangeAspect="1" noChangeArrowheads="1"/>
          </p:cNvPicPr>
          <p:nvPr/>
        </p:nvPicPr>
        <p:blipFill>
          <a:blip r:embed="rId2"/>
          <a:srcRect r="-346" b="3144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26" y="0"/>
            <a:ext cx="61722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НАШІ ЗАГОНИ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5" name="Picture 2" descr="http://rodnik452.caduk.ru/images/p391_logotipdlyasayta9-luchik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-214313" y="2952750"/>
            <a:ext cx="35718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8" y="1333477"/>
            <a:ext cx="1787287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RAYS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3252" name="Picture 4" descr="http://myfl.ru/files/u4846/logotip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29066" y="2928927"/>
            <a:ext cx="2625346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7694" y="1285852"/>
            <a:ext cx="155738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JOY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Прямая соединительная линия 8"/>
          <p:cNvCxnSpPr>
            <a:stCxn id="4" idx="2"/>
          </p:cNvCxnSpPr>
          <p:nvPr/>
        </p:nvCxnSpPr>
        <p:spPr>
          <a:xfrm rot="5400000">
            <a:off x="1075531" y="2682082"/>
            <a:ext cx="885825" cy="365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2"/>
          </p:cNvCxnSpPr>
          <p:nvPr/>
        </p:nvCxnSpPr>
        <p:spPr>
          <a:xfrm rot="16200000" flipH="1">
            <a:off x="4749800" y="2597150"/>
            <a:ext cx="798513" cy="23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440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Calibri</vt:lpstr>
      <vt:lpstr>Arial</vt:lpstr>
      <vt:lpstr>Bookman Old Style</vt:lpstr>
      <vt:lpstr>Times New Roman</vt:lpstr>
      <vt:lpstr>Arial Black</vt:lpstr>
      <vt:lpstr>Algerian</vt:lpstr>
      <vt:lpstr>Monotype Corsiva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День знайомств The Day of Acquaintance</vt:lpstr>
      <vt:lpstr>День  здорового способу життя «Day healthy lifestyle»</vt:lpstr>
      <vt:lpstr>Слайд 13</vt:lpstr>
      <vt:lpstr>День природи Day of nature</vt:lpstr>
      <vt:lpstr>День англійської мови English language day</vt:lpstr>
      <vt:lpstr>День учнівських поробок Handmade models Day </vt:lpstr>
      <vt:lpstr>Слайд 17</vt:lpstr>
      <vt:lpstr>День захисту тварин Animal protection day</vt:lpstr>
      <vt:lpstr>Слайд 19</vt:lpstr>
      <vt:lpstr>День поезії Poetry Day</vt:lpstr>
      <vt:lpstr>Слайд 21</vt:lpstr>
      <vt:lpstr>День розумника the Day of Clever Man</vt:lpstr>
      <vt:lpstr>День винахідника (The Day of the Inventor)</vt:lpstr>
      <vt:lpstr>Закриття табору the Day of Farewell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Шарівський НВК  “ЗОШ І-ІІІ ступенів-ДНЗ”</dc:title>
  <dc:creator>Anna</dc:creator>
  <cp:lastModifiedBy>User</cp:lastModifiedBy>
  <cp:revision>180</cp:revision>
  <dcterms:created xsi:type="dcterms:W3CDTF">2015-06-17T07:19:34Z</dcterms:created>
  <dcterms:modified xsi:type="dcterms:W3CDTF">2016-06-23T05:27:06Z</dcterms:modified>
</cp:coreProperties>
</file>